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Google Sans"/>
      <p:regular r:id="rId19"/>
      <p:bold r:id="rId20"/>
      <p:italic r:id="rId21"/>
      <p:boldItalic r:id="rId22"/>
    </p:embeddedFont>
    <p:embeddedFont>
      <p:font typeface="Google San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.fntdata"/><Relationship Id="rId22" Type="http://schemas.openxmlformats.org/officeDocument/2006/relationships/font" Target="fonts/GoogleSans-boldItalic.fntdata"/><Relationship Id="rId21" Type="http://schemas.openxmlformats.org/officeDocument/2006/relationships/font" Target="fonts/GoogleSans-italic.fntdata"/><Relationship Id="rId24" Type="http://schemas.openxmlformats.org/officeDocument/2006/relationships/font" Target="fonts/GoogleSansMedium-bold.fntdata"/><Relationship Id="rId23" Type="http://schemas.openxmlformats.org/officeDocument/2006/relationships/font" Target="fonts/Google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boldItalic.fntdata"/><Relationship Id="rId25" Type="http://schemas.openxmlformats.org/officeDocument/2006/relationships/font" Target="fonts/Google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GoogleSans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e2c66d1e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e2c66d1e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e59254e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e59254e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98e63fc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98e63fc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df6e4e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df6e4e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59254ea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e59254e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59254e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e59254e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94734567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94734567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e59254e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e59254e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29c0a93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29c0a9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56960" y="1187048"/>
            <a:ext cx="1094856" cy="356807"/>
            <a:chOff x="0" y="0"/>
            <a:chExt cx="2077525" cy="676925"/>
          </a:xfrm>
        </p:grpSpPr>
        <p:sp>
          <p:nvSpPr>
            <p:cNvPr id="20" name="Google Shape;20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SECTION_HEADER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01_TITLE_BLUE">
  <p:cSld name="TITLE_AND_BODY_4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8454025" y="4860125"/>
            <a:ext cx="59310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102325" y="85300"/>
            <a:ext cx="944700" cy="1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432861" y="459128"/>
            <a:ext cx="81180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Google Sans"/>
              <a:buNone/>
              <a:defRPr i="0" sz="72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oboto"/>
              <a:buNone/>
              <a:defRPr b="1" i="0" sz="7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8514150" y="4803925"/>
            <a:ext cx="525600" cy="2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81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08_SPECIFICHALF_BLUE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454625" y="195325"/>
            <a:ext cx="35412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Google Sans Medium"/>
              <a:buNone/>
              <a:defRPr i="0" sz="900" u="none" cap="none" strike="noStrike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2" type="title"/>
          </p:nvPr>
        </p:nvSpPr>
        <p:spPr>
          <a:xfrm>
            <a:off x="454625" y="341150"/>
            <a:ext cx="35412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Google Sans Medium"/>
              <a:buNone/>
              <a:defRPr i="0" sz="900" u="none" cap="none" strike="noStrike">
                <a:solidFill>
                  <a:schemeClr val="accent5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3" type="title"/>
          </p:nvPr>
        </p:nvSpPr>
        <p:spPr>
          <a:xfrm>
            <a:off x="454625" y="637654"/>
            <a:ext cx="354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Font typeface="Roboto"/>
              <a:buNone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buSzPts val="688"/>
              <a:buNone/>
              <a:defRPr sz="837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0_COLOURLGTITLE_GREEN">
  <p:cSld name="CUSTOM_1_2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434268" y="288647"/>
            <a:ext cx="81180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Google Sans"/>
              <a:buNone/>
              <a:defRPr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oogl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anaoprea@google.com" TargetMode="External"/><Relationship Id="rId4" Type="http://schemas.openxmlformats.org/officeDocument/2006/relationships/hyperlink" Target="https://twitter.com/0xa6ea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google.github.io/building-secure-and-reliable-systems/" TargetMode="External"/><Relationship Id="rId6" Type="http://schemas.openxmlformats.org/officeDocument/2006/relationships/hyperlink" Target="https://sre.google/books/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Security by Design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129750" y="2699150"/>
            <a:ext cx="8520600" cy="21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Ana Oprea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European Lead, Vulnerability Coordination Center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BSidesMunich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15 October 2023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363" y="1034663"/>
            <a:ext cx="3074173" cy="3074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3" type="title"/>
          </p:nvPr>
        </p:nvSpPr>
        <p:spPr>
          <a:xfrm>
            <a:off x="454625" y="637626"/>
            <a:ext cx="35412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Security &amp; Reliability</a:t>
            </a:r>
            <a:endParaRPr b="1"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Common properties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b="0"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Invisibility </a:t>
            </a:r>
            <a:endParaRPr b="0"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b="0"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b="0"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b="0"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Evolution</a:t>
            </a:r>
            <a:endParaRPr b="0"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Different design considerations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b="0"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Recovery time can be amplified by measures designed to increase the security of the system.</a:t>
            </a:r>
            <a:endParaRPr b="0"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3" type="title"/>
          </p:nvPr>
        </p:nvSpPr>
        <p:spPr>
          <a:xfrm>
            <a:off x="454625" y="637625"/>
            <a:ext cx="38316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Vigilance</a:t>
            </a: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Greed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Managing Security Risk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Risk Assessment Considerations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may not realize you’re a target.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Start with the basics.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Don’t underestimate your adversary.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Attribution is hard.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Attackers aren’t always afraid of being caught.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737" y="1041175"/>
            <a:ext cx="2295861" cy="306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3" type="title"/>
          </p:nvPr>
        </p:nvSpPr>
        <p:spPr>
          <a:xfrm>
            <a:off x="454625" y="637626"/>
            <a:ext cx="35412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Humility</a:t>
            </a: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Pride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Managing Security Risk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Design Strategies</a:t>
            </a: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- Least Privilege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Zero Trust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Multi-Party Authorization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Auditing and Detection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Recovery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737" y="1041175"/>
            <a:ext cx="2295861" cy="306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3" type="title"/>
          </p:nvPr>
        </p:nvSpPr>
        <p:spPr>
          <a:xfrm>
            <a:off x="454625" y="637625"/>
            <a:ext cx="3775200" cy="3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Mindfulness</a:t>
            </a: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Envy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Managing Reliability Risk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Error budgets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All stakeholders in the organization have approved a Service Level Objective (SLO) reliability target </a:t>
            </a:r>
            <a:b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as being fit for the product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“Budget of unreliability” (or the error budget) represents the difference between 100% and </a:t>
            </a:r>
            <a:b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reliability target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025" y="152400"/>
            <a:ext cx="4425276" cy="44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3" type="title"/>
          </p:nvPr>
        </p:nvSpPr>
        <p:spPr>
          <a:xfrm>
            <a:off x="454625" y="637625"/>
            <a:ext cx="36735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Moderation</a:t>
            </a: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Gluttony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Managing Reliability Risk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Design Strategies - Least Privilege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Zero Touch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Multi-Party Authorization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Auditing and Detection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600"/>
              <a:buFont typeface="Google Sans"/>
              <a:buChar char="-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Recovery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025" y="152400"/>
            <a:ext cx="4425276" cy="44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3" type="title"/>
          </p:nvPr>
        </p:nvSpPr>
        <p:spPr>
          <a:xfrm>
            <a:off x="454625" y="637625"/>
            <a:ext cx="36735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Savvy</a:t>
            </a: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Lust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Design for Least Privilege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Auditing and Detection 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What? Reviewing all access logs and justifications to make sure they’re appropriate.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When? Detecting incorrect authorization usage.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8612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Pitfalls? Auditor missing context or objective.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625" y="822350"/>
            <a:ext cx="3628224" cy="36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3" type="title"/>
          </p:nvPr>
        </p:nvSpPr>
        <p:spPr>
          <a:xfrm>
            <a:off x="454625" y="637625"/>
            <a:ext cx="35307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Forethought</a:t>
            </a: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Wrath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Shift Security &amp; Reliability Left </a:t>
            </a:r>
            <a:endParaRPr sz="2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Numerous tradeoffs between security, reliability, and feature requirements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Commitment to the full system lifecycle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71462" lvl="0" marL="28575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ct val="100000"/>
              <a:buFont typeface="Google Sans"/>
              <a:buChar char="-"/>
            </a:pPr>
            <a:r>
              <a:rPr lang="en" sz="175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Security &amp; Reliability central elements in the architecture of systems</a:t>
            </a:r>
            <a:endParaRPr sz="175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25" y="762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608975" y="4794925"/>
            <a:ext cx="413400" cy="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26125" y="957150"/>
            <a:ext cx="59661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Diligence</a:t>
            </a: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!= Sloth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anaoprea@google.com</a:t>
            </a:r>
            <a:endParaRPr sz="1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@0xa6ea</a:t>
            </a:r>
            <a:r>
              <a:rPr lang="en"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google.github.io/building-secure-and-reliable-systems</a:t>
            </a:r>
            <a:endParaRPr sz="1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sre.google/books</a:t>
            </a:r>
            <a:r>
              <a:rPr lang="en"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endParaRPr sz="1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7">
            <a:alphaModFix/>
          </a:blip>
          <a:srcRect b="15390" l="6883" r="5879" t="0"/>
          <a:stretch/>
        </p:blipFill>
        <p:spPr>
          <a:xfrm>
            <a:off x="5681200" y="787700"/>
            <a:ext cx="1516088" cy="19335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st="85725">
              <a:srgbClr val="666666">
                <a:alpha val="42000"/>
              </a:srgbClr>
            </a:outerShdw>
          </a:effectLst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8">
            <a:alphaModFix/>
          </a:blip>
          <a:srcRect b="15383" l="7536" r="6817" t="0"/>
          <a:stretch/>
        </p:blipFill>
        <p:spPr>
          <a:xfrm>
            <a:off x="7319950" y="796363"/>
            <a:ext cx="1474976" cy="191622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st="85725">
              <a:srgbClr val="666666">
                <a:alpha val="42000"/>
              </a:srgbClr>
            </a:outerShdw>
          </a:effectLst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9">
            <a:alphaModFix/>
          </a:blip>
          <a:srcRect b="0" l="268" r="268" t="0"/>
          <a:stretch/>
        </p:blipFill>
        <p:spPr>
          <a:xfrm>
            <a:off x="6526501" y="2422258"/>
            <a:ext cx="1474974" cy="19335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st="85725">
              <a:srgbClr val="666666">
                <a:alpha val="42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